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Nuni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Yeop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Nunito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Nunito-italic.fntdata"/><Relationship Id="rId23" Type="http://schemas.openxmlformats.org/officeDocument/2006/relationships/slide" Target="slides/slide17.xml"/><Relationship Id="rId45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Nuni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0-03T11:55:49.510">
    <p:pos x="3248" y="124"/>
    <p:text>헤헤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10-04T13:38:02.257">
    <p:pos x="6000" y="0"/>
    <p:text>팟팅!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b.research.google.com/drive/1CsOLThnmyE79U3xFe7OXHmj3Zsu5ttja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b.research.google.com/drive/1sd96jERYzUB5FVMSXPlFoo897q3_Oui3?hl=ko#scrollTo=03EdA6hZ0-gr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7074c17e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7074c17e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7074c17e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7074c17e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ae2d02a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ae2d02a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ae2d02a6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ae2d02a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5d33795b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5d33795b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5d33795b5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5d33795b5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80e3010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80e3010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80e30100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80e30100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80e3010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80e3010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80e30100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80e3010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5d33795b5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5d33795b5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5d33795b5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5d33795b5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5d33795b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85d33795b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6f03185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6f0318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86f03185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86f03185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6f03185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6f03185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6f031859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6f031859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6f031859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6f031859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5d33795b5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5d33795b5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데분스_3주차_과제1.ipynb - Colaboratory (google.com)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5d33795b5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5d33795b5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7e0bad20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87e0bad20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5d33795b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5d33795b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7e0bad2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7e0bad2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7e0bad2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87e0bad2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7e0bad2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87e0bad2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87e0bad20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87e0bad20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e0bad20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87e0bad20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7e0bad20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7e0bad20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7e0bad20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7e0bad20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데분스_3주차_과제1_2.ipynb - Colaboratory (google.com)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85d33795b5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85d33795b5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7074c17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7074c17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7074c17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7074c17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7074c17e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87074c17e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5d33795b5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5d33795b5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7074c17e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7074c17e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ae2d02a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ae2d02a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1236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정제와 응용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487775"/>
            <a:ext cx="5361300" cy="16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8"/>
              <a:t>&lt;뉴진스&gt;</a:t>
            </a:r>
            <a:endParaRPr sz="220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오승민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이계무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정재석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정현엽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819150" y="845600"/>
            <a:ext cx="75057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3.1.3 특정 값 포함 여부 필터링</a:t>
            </a:r>
            <a:endParaRPr sz="2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isin( ) 함수</a:t>
            </a:r>
            <a:endParaRPr sz="2730"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df[~df.embarked.isin([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])].head()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571750"/>
            <a:ext cx="7505699" cy="17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ko" sz="2700"/>
              <a:t>3.1.3 특정 값 포함 여부 필터링</a:t>
            </a:r>
            <a:endParaRPr sz="2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다중 컬럼에서 특정 값이 포함된 데이터 필터링하기</a:t>
            </a:r>
            <a:endParaRPr sz="2000"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819150" y="1843925"/>
            <a:ext cx="7505700" cy="25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filter_male = df.sex.isin([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'male'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filter_pclass = df.pclass.isin([</a:t>
            </a:r>
            <a:r>
              <a:rPr lang="ko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df[filter_male &amp; filter_pclass].head()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719025"/>
            <a:ext cx="7505699" cy="17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3.1.4 쿼리를 사용하여 데이터 필터링하기</a:t>
            </a:r>
            <a:endParaRPr sz="2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query 함수 가장 추천 -&gt; 직관적, 간편함, 가독성 good</a:t>
            </a:r>
            <a:endParaRPr sz="2000"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df.query(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'pclass == [1, 2] &amp; fare &gt; 270'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632300"/>
            <a:ext cx="7505699" cy="11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3.1.4 쿼리를 사용하여 데이터 필터링하기</a:t>
            </a:r>
            <a:endParaRPr sz="2000"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df.query(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'sex == "female" &amp; pclass == 1 &amp; age == 35'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498625"/>
            <a:ext cx="7505700" cy="19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5592750" y="1925254"/>
            <a:ext cx="2732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주의해야할 점!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2106200" y="1635825"/>
            <a:ext cx="1057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object 타입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3.15 결측값을 제외하고 데이터 필터링하기</a:t>
            </a:r>
            <a:endParaRPr sz="2255"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notnull()</a:t>
            </a:r>
            <a:r>
              <a:rPr lang="ko" sz="1700"/>
              <a:t> 함수를 활용하면 된다.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75" y="2488351"/>
            <a:ext cx="6916751" cy="22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819150" y="1461025"/>
            <a:ext cx="63426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결측값이 아닌 </a:t>
            </a:r>
            <a:r>
              <a:rPr b="1" lang="ko" sz="1600">
                <a:solidFill>
                  <a:srgbClr val="FF0000"/>
                </a:solidFill>
              </a:rPr>
              <a:t>데이터</a:t>
            </a:r>
            <a:r>
              <a:rPr lang="ko" sz="1600">
                <a:solidFill>
                  <a:schemeClr val="lt1"/>
                </a:solidFill>
              </a:rPr>
              <a:t>만 확인할 때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3.16 특정 문자가 포함된 데이터 필터링하기</a:t>
            </a:r>
            <a:endParaRPr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>
                <a:solidFill>
                  <a:srgbClr val="FF0000"/>
                </a:solidFill>
              </a:rPr>
              <a:t>contains()</a:t>
            </a:r>
            <a:r>
              <a:rPr lang="ko" sz="1700"/>
              <a:t> 함수를 활용하자</a:t>
            </a:r>
            <a:endParaRPr sz="1700"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263" y="2457525"/>
            <a:ext cx="69246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819150" y="1461025"/>
            <a:ext cx="63426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FF0000"/>
                </a:solidFill>
              </a:rPr>
              <a:t>특정 문자</a:t>
            </a:r>
            <a:r>
              <a:rPr lang="ko" sz="1600">
                <a:solidFill>
                  <a:schemeClr val="lt1"/>
                </a:solidFill>
              </a:rPr>
              <a:t>를 포함하고있는데이터를 찾을때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3.17 다양한 기준으로 데이터 정렬하기</a:t>
            </a:r>
            <a:endParaRPr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FF0000"/>
                </a:solidFill>
              </a:rPr>
              <a:t>sort_values()</a:t>
            </a:r>
            <a:r>
              <a:rPr lang="ko" sz="1600">
                <a:solidFill>
                  <a:schemeClr val="lt1"/>
                </a:solidFill>
              </a:rPr>
              <a:t> 함수를 이용하자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819150" y="1461025"/>
            <a:ext cx="63426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데이터 추출 완료후 원하는 </a:t>
            </a:r>
            <a:r>
              <a:rPr lang="ko" sz="1600">
                <a:solidFill>
                  <a:srgbClr val="FF0000"/>
                </a:solidFill>
              </a:rPr>
              <a:t>기준</a:t>
            </a:r>
            <a:r>
              <a:rPr lang="ko" sz="1600">
                <a:solidFill>
                  <a:schemeClr val="lt1"/>
                </a:solidFill>
              </a:rPr>
              <a:t>에 맞춰서 정렬시키자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88" y="2400375"/>
            <a:ext cx="698182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3.17 다양한 기준으로 데이터 정렬하기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819150" y="18585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FF0000"/>
                </a:solidFill>
              </a:rPr>
              <a:t>nlargest()</a:t>
            </a:r>
            <a:r>
              <a:rPr lang="ko" sz="1600">
                <a:solidFill>
                  <a:schemeClr val="lt1"/>
                </a:solidFill>
              </a:rPr>
              <a:t> 함수를 이용하자.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46" name="Google Shape;246;p29"/>
          <p:cNvSpPr txBox="1"/>
          <p:nvPr>
            <p:ph idx="1" type="body"/>
          </p:nvPr>
        </p:nvSpPr>
        <p:spPr>
          <a:xfrm>
            <a:off x="819150" y="1461025"/>
            <a:ext cx="63426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데이터 추출 완료후 원하는 </a:t>
            </a:r>
            <a:r>
              <a:rPr lang="ko" sz="1600">
                <a:solidFill>
                  <a:srgbClr val="FF0000"/>
                </a:solidFill>
              </a:rPr>
              <a:t>기준</a:t>
            </a:r>
            <a:r>
              <a:rPr lang="ko" sz="1600">
                <a:solidFill>
                  <a:schemeClr val="lt1"/>
                </a:solidFill>
              </a:rPr>
              <a:t>에 맞춰서 정렬시키자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450" y="2315625"/>
            <a:ext cx="7174825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3.18 데이터 순서 역순으로 변경하기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/>
              <a:t>데이터셋.loc[::-1].head()</a:t>
            </a:r>
            <a:endParaRPr sz="1500"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819150" y="1461025"/>
            <a:ext cx="63426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데이터프레임을 호출시 오름차순이지만 </a:t>
            </a:r>
            <a:r>
              <a:rPr lang="ko" sz="1600">
                <a:solidFill>
                  <a:srgbClr val="FF0000"/>
                </a:solidFill>
              </a:rPr>
              <a:t>역순</a:t>
            </a:r>
            <a:r>
              <a:rPr lang="ko" sz="1600">
                <a:solidFill>
                  <a:schemeClr val="lt1"/>
                </a:solidFill>
              </a:rPr>
              <a:t>으로도 가능하다.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38" y="2371825"/>
            <a:ext cx="70008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3.18 데이터 순서 역순으로 변경하기</a:t>
            </a:r>
            <a:endParaRPr/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/>
              <a:t>이전방법에서 인덱스를 새롭게 적용하고싶다면 </a:t>
            </a:r>
            <a:r>
              <a:rPr lang="ko" sz="1600">
                <a:solidFill>
                  <a:srgbClr val="FF0000"/>
                </a:solidFill>
              </a:rPr>
              <a:t>rest_index()</a:t>
            </a:r>
            <a:r>
              <a:rPr lang="ko" sz="1600"/>
              <a:t>함수 사용</a:t>
            </a:r>
            <a:endParaRPr sz="1600"/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819150" y="1461025"/>
            <a:ext cx="63426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데이터프레임을 호출시 오름차순이지만 </a:t>
            </a:r>
            <a:r>
              <a:rPr lang="ko" sz="1600">
                <a:solidFill>
                  <a:srgbClr val="FF0000"/>
                </a:solidFill>
              </a:rPr>
              <a:t>역순</a:t>
            </a:r>
            <a:r>
              <a:rPr lang="ko" sz="1600">
                <a:solidFill>
                  <a:schemeClr val="lt1"/>
                </a:solidFill>
              </a:rPr>
              <a:t>으로도 가능하다.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063" y="2368563"/>
            <a:ext cx="709612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ko" sz="1900"/>
              <a:t>데이터 필터링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ko" sz="1900"/>
              <a:t>데이터 정렬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ko" sz="1900"/>
              <a:t>결측값 처리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ko" sz="1900"/>
              <a:t>이상값 처리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975" y="198337"/>
            <a:ext cx="3167875" cy="47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3.2.1 결측값이란</a:t>
            </a:r>
            <a:endParaRPr/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ko" sz="14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4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ko" sz="14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14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ko" sz="14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4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lang="ko" sz="14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sz="14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1F232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3.2.2 결측값 시각화하기</a:t>
            </a:r>
            <a:endParaRPr/>
          </a:p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652200" y="16986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47"/>
              <a:t>heatmap ()</a:t>
            </a:r>
            <a:endParaRPr sz="2547"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9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ko" sz="189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ko" sz="189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89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89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89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9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sns.heatmap(titanic.isnull(), cbar=</a:t>
            </a:r>
            <a:r>
              <a:rPr lang="ko" sz="189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ko" sz="189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9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590"/>
              <a:t>matrix () </a:t>
            </a:r>
            <a:endParaRPr sz="2590"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36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ko" sz="1736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missingno </a:t>
            </a:r>
            <a:r>
              <a:rPr lang="ko" sz="1736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missingno 설：치</a:t>
            </a:r>
            <a:endParaRPr sz="1736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36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736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missingno </a:t>
            </a:r>
            <a:r>
              <a:rPr lang="ko" sz="1736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736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msno</a:t>
            </a:r>
            <a:endParaRPr sz="1736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36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msno.matrix(titanic)</a:t>
            </a:r>
            <a:endParaRPr sz="1736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3.2.3 결측값 확인하기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819150" y="20011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titanic.info()</a:t>
            </a:r>
            <a:endParaRPr sz="14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titanic.isna().</a:t>
            </a:r>
            <a:r>
              <a:rPr lang="ko" sz="14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4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titanic.Age.isna().</a:t>
            </a:r>
            <a:r>
              <a:rPr lang="ko" sz="14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4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titanic.notna().</a:t>
            </a:r>
            <a:r>
              <a:rPr lang="ko" sz="14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ko" sz="14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4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100" y="1800200"/>
            <a:ext cx="1380750" cy="22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850" y="1471200"/>
            <a:ext cx="2514225" cy="6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850" y="2057563"/>
            <a:ext cx="26289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3.2.4 결측값 삭제/제거하기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819150" y="20011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titanic.dropna()</a:t>
            </a:r>
            <a:endParaRPr sz="13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titanic.dropna(axis=</a:t>
            </a:r>
            <a:r>
              <a:rPr lang="ko" sz="13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'columns'</a:t>
            </a: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titanic.dropna(how=</a:t>
            </a:r>
            <a:r>
              <a:rPr lang="ko" sz="13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'any'</a:t>
            </a: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titanic.dropna(thresh=</a:t>
            </a:r>
            <a:r>
              <a:rPr lang="ko" sz="13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titanic.dropna(subset=[</a:t>
            </a:r>
            <a:r>
              <a:rPr lang="ko" sz="13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'Age'</a:t>
            </a: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3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'Embarked'</a:t>
            </a: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titanic.dropna(subset=[</a:t>
            </a:r>
            <a:r>
              <a:rPr lang="ko" sz="13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'Age'</a:t>
            </a: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3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'Embarked'</a:t>
            </a: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inplace=</a:t>
            </a:r>
            <a:r>
              <a:rPr lang="ko" sz="13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610500" y="355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3.2.5 결측값 대체/보간</a:t>
            </a:r>
            <a:endParaRPr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746125" y="1078775"/>
            <a:ext cx="75057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titanic.Age.fillna(</a:t>
            </a:r>
            <a:r>
              <a:rPr lang="ko" sz="12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ko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titanic.Age.replace(to_replace = np.nan, value = </a:t>
            </a:r>
            <a:r>
              <a:rPr lang="ko" sz="12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ko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titanic.Age.fillna(titanic.Age.mean())</a:t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25" y="1874900"/>
            <a:ext cx="4183675" cy="23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74900"/>
            <a:ext cx="4330625" cy="23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276625" y="261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3.2.5</a:t>
            </a:r>
            <a:endParaRPr/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377675" y="1016175"/>
            <a:ext cx="7738500" cy="25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titanic[titanic.Pclass == </a:t>
            </a:r>
            <a:r>
              <a:rPr lang="ko" sz="12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].Age.fillna(titanic[titanic.Pclass == l].Age.mean()).</a:t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head(</a:t>
            </a:r>
            <a:r>
              <a:rPr lang="ko" sz="12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titanic.Cabin.fillna(method=</a:t>
            </a:r>
            <a:r>
              <a:rPr lang="ko" sz="12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"ffill"</a:t>
            </a:r>
            <a:r>
              <a:rPr lang="ko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63" y="2351675"/>
            <a:ext cx="501967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276600" y="303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3.2.5</a:t>
            </a:r>
            <a:endParaRPr/>
          </a:p>
        </p:txBody>
      </p:sp>
      <p:sp>
        <p:nvSpPr>
          <p:cNvPr id="311" name="Google Shape;311;p38"/>
          <p:cNvSpPr txBox="1"/>
          <p:nvPr>
            <p:ph idx="1" type="body"/>
          </p:nvPr>
        </p:nvSpPr>
        <p:spPr>
          <a:xfrm>
            <a:off x="704400" y="16047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titanic.Cabin.interpolate(method =</a:t>
            </a:r>
            <a:r>
              <a:rPr lang="ko" sz="13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'pad'</a:t>
            </a: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limit.direction =</a:t>
            </a:r>
            <a:r>
              <a:rPr lang="ko" sz="13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'forward'</a:t>
            </a:r>
            <a:r>
              <a:rPr lang="ko" sz="13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13" y="2174325"/>
            <a:ext cx="501967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3.3.1 이상값이란</a:t>
            </a:r>
            <a:endParaRPr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453" y="1483428"/>
            <a:ext cx="6734376" cy="31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3.3.2 이상값 시각화하기</a:t>
            </a:r>
            <a:endParaRPr/>
          </a:p>
        </p:txBody>
      </p:sp>
      <p:sp>
        <p:nvSpPr>
          <p:cNvPr id="324" name="Google Shape;324;p40"/>
          <p:cNvSpPr txBox="1"/>
          <p:nvPr>
            <p:ph idx="1" type="body"/>
          </p:nvPr>
        </p:nvSpPr>
        <p:spPr>
          <a:xfrm>
            <a:off x="3757235" y="3792100"/>
            <a:ext cx="20136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000"/>
              <a:t>sns.boxplot()</a:t>
            </a:r>
            <a:endParaRPr b="1" sz="2000"/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38" y="1557338"/>
            <a:ext cx="39147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3.3.2</a:t>
            </a:r>
            <a:endParaRPr/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25" y="1495400"/>
            <a:ext cx="7813285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3.1.1 조건식을 활용한 데이터 필터링</a:t>
            </a:r>
            <a:endParaRPr sz="2700"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800200"/>
            <a:ext cx="75057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lang="ko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 = sns.load_dataset(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'titanic'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df.head()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695250"/>
            <a:ext cx="7505700" cy="1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3.3.2</a:t>
            </a:r>
            <a:endParaRPr/>
          </a:p>
        </p:txBody>
      </p:sp>
      <p:sp>
        <p:nvSpPr>
          <p:cNvPr id="337" name="Google Shape;337;p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50" y="1732348"/>
            <a:ext cx="7799500" cy="28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3.3.3 IQR 기법으로 이상값 확인하기</a:t>
            </a:r>
            <a:endParaRPr/>
          </a:p>
        </p:txBody>
      </p:sp>
      <p:sp>
        <p:nvSpPr>
          <p:cNvPr id="344" name="Google Shape;344;p4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5" y="1904112"/>
            <a:ext cx="7680949" cy="26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3.3.3</a:t>
            </a:r>
            <a:endParaRPr/>
          </a:p>
        </p:txBody>
      </p:sp>
      <p:pic>
        <p:nvPicPr>
          <p:cNvPr id="351" name="Google Shape;3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88" y="2358449"/>
            <a:ext cx="7720575" cy="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3.3.3</a:t>
            </a:r>
            <a:endParaRPr/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975" y="1373325"/>
            <a:ext cx="5439149" cy="34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3.3.4 이상값 처리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75" y="2301024"/>
            <a:ext cx="7955276" cy="17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3.3.4</a:t>
            </a:r>
            <a:endParaRPr/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07" y="1903301"/>
            <a:ext cx="8348381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3.3.4</a:t>
            </a:r>
            <a:endParaRPr/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25" y="1411951"/>
            <a:ext cx="7955276" cy="29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  <p:sp>
        <p:nvSpPr>
          <p:cNvPr id="381" name="Google Shape;381;p4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3.1.1 조건식을 활용한 데이터 필터링</a:t>
            </a:r>
            <a:endParaRPr/>
          </a:p>
          <a:p>
            <a:pPr indent="-35559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2222"/>
              <a:t>단일 조건식을 활용하여 데이터 필터링</a:t>
            </a:r>
            <a:endParaRPr sz="2222"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df[df.pclass == </a:t>
            </a:r>
            <a:r>
              <a:rPr lang="ko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].head()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571750"/>
            <a:ext cx="7505701" cy="18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3.1.1 조건식을 활용한 데이터 필터링</a:t>
            </a:r>
            <a:endParaRPr/>
          </a:p>
          <a:p>
            <a:pPr indent="-35559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2222"/>
              <a:t>다중 조건식을 활용하여 데이터 필터링</a:t>
            </a:r>
            <a:endParaRPr sz="22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df[(df.pclass == </a:t>
            </a:r>
            <a:r>
              <a:rPr lang="ko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(df.sex ==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'female'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)].head()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571750"/>
            <a:ext cx="7505700" cy="1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3.1.1 조건식을 활용한 데이터 필터링</a:t>
            </a:r>
            <a:endParaRPr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2200"/>
              <a:t>특정값을 제외한 데이터 추출</a:t>
            </a:r>
            <a:endParaRPr sz="2200"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df[(df.pclass == </a:t>
            </a:r>
            <a:r>
              <a:rPr lang="ko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(df.sex !=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'female'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)].head()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571750"/>
            <a:ext cx="7505700" cy="18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3.1.2 loc 조건부 필터링</a:t>
            </a:r>
            <a:endParaRPr sz="2700"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df.loc[df.fare &gt; </a:t>
            </a:r>
            <a:r>
              <a:rPr lang="ko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:]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571750"/>
            <a:ext cx="7505700" cy="12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3.1.2 loc 조건부 필터링</a:t>
            </a:r>
            <a:endParaRPr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2200"/>
              <a:t>다중조건식 &amp; 특정 컬럼만 선택하여 데이터 추출</a:t>
            </a:r>
            <a:endParaRPr sz="2200"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819150" y="1800200"/>
            <a:ext cx="75057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df.loc[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(df.fare &gt; </a:t>
            </a:r>
            <a:r>
              <a:rPr lang="ko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240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&amp; (df.sex ==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'female'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), 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'alive'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'age'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'fare'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'embarked'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571750"/>
            <a:ext cx="2446175" cy="18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3.1.3 특정 값 포함 여부 필터링</a:t>
            </a:r>
            <a:endParaRPr sz="2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isin( ) 함수</a:t>
            </a:r>
            <a:endParaRPr sz="2000"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df[df.embarked.isin([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ko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])].head()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571750"/>
            <a:ext cx="7505700" cy="17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